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6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8" r:id="rId12"/>
    <p:sldId id="279" r:id="rId13"/>
    <p:sldId id="280" r:id="rId14"/>
    <p:sldId id="281" r:id="rId15"/>
    <p:sldId id="265" r:id="rId16"/>
    <p:sldId id="275" r:id="rId17"/>
    <p:sldId id="276" r:id="rId18"/>
    <p:sldId id="277" r:id="rId19"/>
    <p:sldId id="282" r:id="rId20"/>
    <p:sldId id="283" r:id="rId21"/>
    <p:sldId id="284" r:id="rId22"/>
    <p:sldId id="285" r:id="rId23"/>
    <p:sldId id="287" r:id="rId24"/>
    <p:sldId id="286" r:id="rId25"/>
    <p:sldId id="288" r:id="rId26"/>
    <p:sldId id="289" r:id="rId27"/>
    <p:sldId id="290" r:id="rId28"/>
    <p:sldId id="291" r:id="rId29"/>
  </p:sldIdLst>
  <p:sldSz cx="14630400" cy="8229600"/>
  <p:notesSz cx="8229600" cy="14630400"/>
  <p:embeddedFontLs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MuseoModerno Medium" charset="0"/>
      <p:regular r:id="rId35"/>
    </p:embeddedFont>
    <p:embeddedFont>
      <p:font typeface="Source Sans 3" charset="0"/>
      <p:regular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9085" autoAdjust="0"/>
  </p:normalViewPr>
  <p:slideViewPr>
    <p:cSldViewPr snapToGrid="0" snapToObjects="1">
      <p:cViewPr>
        <p:scale>
          <a:sx n="80" d="100"/>
          <a:sy n="80" d="100"/>
        </p:scale>
        <p:origin x="-1128" y="-522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Мониторинг метапредметных результатов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9361512102653844E-2"/>
          <c:y val="2.179571303587052E-2"/>
          <c:w val="0.8936014508603094"/>
          <c:h val="0.66998656417947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2023-2024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6.6000000000000003E-2</c:v>
                </c:pt>
                <c:pt idx="1">
                  <c:v>0.53</c:v>
                </c:pt>
                <c:pt idx="2">
                  <c:v>0.93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3C-4936-B5F9-654FD1D8F99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2023-2024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0.8</c:v>
                </c:pt>
                <c:pt idx="1">
                  <c:v>0.46600000000000008</c:v>
                </c:pt>
                <c:pt idx="2" formatCode="0.00%">
                  <c:v>6.6000000000000003E-2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3C-4936-B5F9-654FD1D8F99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2023-2024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6.6000000000000003E-2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63C-4936-B5F9-654FD1D8F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171456"/>
        <c:axId val="133185536"/>
      </c:barChart>
      <c:catAx>
        <c:axId val="13317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185536"/>
        <c:crosses val="autoZero"/>
        <c:auto val="1"/>
        <c:lblAlgn val="ctr"/>
        <c:lblOffset val="100"/>
        <c:noMultiLvlLbl val="0"/>
      </c:catAx>
      <c:valAx>
        <c:axId val="13318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17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2023-2024 гг.</c:v>
                </c:pt>
                <c:pt idx="1">
                  <c:v>2024-2025 гг</c:v>
                </c:pt>
                <c:pt idx="2">
                  <c:v>2025-2026 гг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 formatCode="0%">
                  <c:v>0.4</c:v>
                </c:pt>
                <c:pt idx="1">
                  <c:v>0.7330000000000001</c:v>
                </c:pt>
                <c:pt idx="2" formatCode="0%">
                  <c:v>0.93300000000000005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2023-2024 гг.</c:v>
                </c:pt>
                <c:pt idx="1">
                  <c:v>2024-2025 гг</c:v>
                </c:pt>
                <c:pt idx="2">
                  <c:v>2025-2026 гг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 formatCode="0%">
                  <c:v>0.47000000000000003</c:v>
                </c:pt>
                <c:pt idx="1">
                  <c:v>0.26700000000000002</c:v>
                </c:pt>
                <c:pt idx="2" formatCode="0%">
                  <c:v>0.05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2023-2024 гг.</c:v>
                </c:pt>
                <c:pt idx="1">
                  <c:v>2024-2025 гг</c:v>
                </c:pt>
                <c:pt idx="2">
                  <c:v>2025-2026 гг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0.13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3372928"/>
        <c:axId val="133387008"/>
        <c:axId val="0"/>
      </c:bar3DChart>
      <c:catAx>
        <c:axId val="133372928"/>
        <c:scaling>
          <c:orientation val="minMax"/>
        </c:scaling>
        <c:delete val="0"/>
        <c:axPos val="b"/>
        <c:majorTickMark val="out"/>
        <c:minorTickMark val="none"/>
        <c:tickLblPos val="nextTo"/>
        <c:crossAx val="133387008"/>
        <c:crosses val="autoZero"/>
        <c:auto val="1"/>
        <c:lblAlgn val="ctr"/>
        <c:lblOffset val="100"/>
        <c:noMultiLvlLbl val="0"/>
      </c:catAx>
      <c:valAx>
        <c:axId val="13338700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33372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41090345634512"/>
          <c:y val="2.7112844700704828E-2"/>
          <c:w val="0.68758511210195106"/>
          <c:h val="0.862087269936415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0.33300000000000007</c:v>
                </c:pt>
                <c:pt idx="1">
                  <c:v>0.60000000000000009</c:v>
                </c:pt>
                <c:pt idx="2" formatCode="0.00%">
                  <c:v>0.8660000000000001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 formatCode="0.00%">
                  <c:v>0.66600000000000015</c:v>
                </c:pt>
                <c:pt idx="1">
                  <c:v>0.4</c:v>
                </c:pt>
                <c:pt idx="2" formatCode="0.00%">
                  <c:v>0.13300000000000001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2023-2024</c:v>
                </c:pt>
                <c:pt idx="1">
                  <c:v>2024-2025</c:v>
                </c:pt>
                <c:pt idx="2">
                  <c:v>2025-2026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438272"/>
        <c:axId val="248922496"/>
      </c:barChart>
      <c:catAx>
        <c:axId val="192438272"/>
        <c:scaling>
          <c:orientation val="minMax"/>
        </c:scaling>
        <c:delete val="0"/>
        <c:axPos val="b"/>
        <c:majorTickMark val="out"/>
        <c:minorTickMark val="none"/>
        <c:tickLblPos val="nextTo"/>
        <c:crossAx val="248922496"/>
        <c:crosses val="autoZero"/>
        <c:auto val="1"/>
        <c:lblAlgn val="ctr"/>
        <c:lblOffset val="100"/>
        <c:noMultiLvlLbl val="0"/>
      </c:catAx>
      <c:valAx>
        <c:axId val="24892249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924382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5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9245" y="746641"/>
            <a:ext cx="8194346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освоения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ополнительной общеобразовательной общеразвивающей программы </a:t>
            </a:r>
          </a:p>
          <a:p>
            <a:pPr algn="ctr">
              <a:lnSpc>
                <a:spcPts val="555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«Чудесная мастерская» за 2023-2026 гг.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627170" y="5112327"/>
            <a:ext cx="7556421" cy="2303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Направленность: художественная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учащихся: 7-14 лет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реализации: 3 года (576 часов )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педагог дополнительного образования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Автор/разработчик: Эрдыниева Оюна Баторовна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647825" y="714435"/>
          <a:ext cx="11144250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8149" y="6198275"/>
            <a:ext cx="13287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диагностических карт показал, что в 2023-2024 учебном году у учащихся первой группы 1 года обучения наблюдался высокий уровень развития –8человек –53,3  %, со средним уровнем – 5  человек – 33,3 %,с низким уровнем  - 13% - 2 человека, в 2024-2025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году – 73,3% ( 11 человек) высокий уровень, 26,7% - 4 человека со среднем уровнем, 2025-2026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 93,3%  (14 человек) с высоким уровнем, 6,7%  (1 человек) со среднем..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4775" y="314325"/>
            <a:ext cx="577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личностного развития учащихся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493752" y="331857"/>
            <a:ext cx="9642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 учебно-воспитательного процесса в объединении «Северные узоры»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2023-2026 учебные года.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81076" y="2796809"/>
          <a:ext cx="11934824" cy="5398008"/>
        </p:xfrm>
        <a:graphic>
          <a:graphicData uri="http://schemas.openxmlformats.org/drawingml/2006/table">
            <a:tbl>
              <a:tblPr/>
              <a:tblGrid>
                <a:gridCol w="700436"/>
                <a:gridCol w="1872813"/>
                <a:gridCol w="1217223"/>
                <a:gridCol w="1514054"/>
                <a:gridCol w="1628300"/>
                <a:gridCol w="1549288"/>
                <a:gridCol w="1665673"/>
                <a:gridCol w="1512985"/>
                <a:gridCol w="27405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п\п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Фамилия,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Имя ребенка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 готовить рабочее место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Умение самостоятельно подбирать бисер по цвету и калибру 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Знает основные приемы крепления бисера, технологию изготовления изделий из кожи и меха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свободно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ориентироваться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 в схемах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 создавать изделия самостоятельно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 оценивать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 свою работу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Дарима 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Арина Р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Сарюна Ц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Наранзая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Альбина Р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Чаяна Н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Галина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Юмжана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Санжина Н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Алтана Ц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Алена З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Наташа М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Руслана 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Дарима Ц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Валентина Т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23850" y="1165593"/>
            <a:ext cx="112528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Диагностическая карта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Изучения реализации программы на итоговом этапе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Педагог: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Эрдыниева Оюна Баторовна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Объединение: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«Северные узоры»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Группа: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обучения: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Сроки проведения: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апрель -  май 2024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Методика изучения результативности реализации образовательной программы на итоговом этапе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15900" y="7616536"/>
            <a:ext cx="1714500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28701" y="1871472"/>
          <a:ext cx="12706348" cy="5637490"/>
        </p:xfrm>
        <a:graphic>
          <a:graphicData uri="http://schemas.openxmlformats.org/drawingml/2006/table">
            <a:tbl>
              <a:tblPr/>
              <a:tblGrid>
                <a:gridCol w="745715"/>
                <a:gridCol w="1993881"/>
                <a:gridCol w="1295910"/>
                <a:gridCol w="1611929"/>
                <a:gridCol w="1733562"/>
                <a:gridCol w="2095054"/>
                <a:gridCol w="1772211"/>
                <a:gridCol w="1166318"/>
                <a:gridCol w="291768"/>
              </a:tblGrid>
              <a:tr h="1694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п\п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Фамилия,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Имя ребенка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 готовить рабочее место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 соблюдать правила техники безопасности  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Знает технологию изготовления сувениров, технологию разработки проектов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Умение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свободно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ориентироваться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в схемах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 создавать изделия самостоятельно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Умение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 оценивать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 свою рабо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ту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Дарима 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Арина Р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Сарюна Ц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Наранзая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Альбина Р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Чаяна Н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Галина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Юмжана Д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Санжина Н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Алтана Ц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Алена З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Наташа М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Руслана 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4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Дарима Ц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2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Валентина Т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09550" y="184607"/>
            <a:ext cx="144208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Диагностическая карта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зучения реализации программы на итоговом этапе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Эрдыниева Оюна Баторовна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Объединение: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«Северные узоры»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обучения: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Сроки проведения: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апрель -  май 2025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Методика изучения результативности реализации образовательной программы на итоговом этапе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15900" y="7616536"/>
            <a:ext cx="1714500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15900" y="7616536"/>
            <a:ext cx="1714500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23925" y="1967865"/>
          <a:ext cx="12411075" cy="5654444"/>
        </p:xfrm>
        <a:graphic>
          <a:graphicData uri="http://schemas.openxmlformats.org/drawingml/2006/table">
            <a:tbl>
              <a:tblPr/>
              <a:tblGrid>
                <a:gridCol w="719252"/>
                <a:gridCol w="1923125"/>
                <a:gridCol w="1249921"/>
                <a:gridCol w="1554726"/>
                <a:gridCol w="1672045"/>
                <a:gridCol w="2020707"/>
                <a:gridCol w="1709323"/>
                <a:gridCol w="1280621"/>
                <a:gridCol w="281355"/>
              </a:tblGrid>
              <a:tr h="1448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п\п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Фамилия,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Имя ребенка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Умение готовить рабочее место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Умение соблюдать правила техники безопасности 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Знает технологию изготовления аксессуаров и украшений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Умение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свободно 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ориентироваться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в схемах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Умение создавать изделия самостоятельно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Умение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оценивать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1775" algn="l"/>
                        </a:tabLs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свою работу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Дарима  Д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Арина Р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В.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Сарюна Ц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Наранзая Д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Альбина Р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Чаяна Н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Галина Д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err="1">
                          <a:latin typeface="Times New Roman"/>
                          <a:ea typeface="Times New Roman"/>
                          <a:cs typeface="Times New Roman"/>
                        </a:rPr>
                        <a:t>Юмжана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Д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Санжина Н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Алтана Ц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Алена З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Наташа М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Руслана О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Дарима Ц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Валентина Т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66699" y="160318"/>
            <a:ext cx="14144625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Диагностическая карта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Изучения реализации программы на итоговом этапе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Эрдыниева Оюна Баторовна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Объединение: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«Северные узоры»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Группа: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 обучения: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Сроки проведения: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март  2026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Методика изучения результативности реализации образовательной программы на итоговом этапе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17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14300" y="5620685"/>
            <a:ext cx="153733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итоговом этапе освоения образовательной программы  в 2023-2024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– 33,3% - 5 человек детей имеют высокий уровень,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10 человек, что составляет 66,6 % - средний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915900" y="7616536"/>
            <a:ext cx="1714500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48495" y="6267016"/>
            <a:ext cx="127674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на итоговом этапе освоения образовательной программы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2024-2025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–60 % - 9 человек детей имеют высокий уровень,  и 6 человека, что составляет 40 % - средний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48494" y="6970205"/>
            <a:ext cx="13730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итоговом этапе освоения образовательной программы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2025-2026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86,6 % - 13 человек детей имеют высокий уровень,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2  человека, что составляет 13,3 % - средний.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609975" y="552450"/>
          <a:ext cx="7905750" cy="514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09975" y="114270"/>
            <a:ext cx="760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освоения образовательной программы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165" y="652701"/>
            <a:ext cx="5693450" cy="666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Выводы и результаты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46165" y="1437799"/>
            <a:ext cx="7438549" cy="4858226"/>
          </a:xfrm>
          <a:prstGeom prst="roundRect">
            <a:avLst>
              <a:gd name="adj" fmla="val 947"/>
            </a:avLst>
          </a:prstGeom>
          <a:solidFill>
            <a:srgbClr val="F3EEE3"/>
          </a:solidFill>
          <a:ln/>
        </p:spPr>
      </p:sp>
      <p:sp>
        <p:nvSpPr>
          <p:cNvPr id="5" name="Shape 2"/>
          <p:cNvSpPr/>
          <p:nvPr/>
        </p:nvSpPr>
        <p:spPr>
          <a:xfrm>
            <a:off x="959287" y="1832610"/>
            <a:ext cx="639604" cy="639604"/>
          </a:xfrm>
          <a:prstGeom prst="roundRect">
            <a:avLst>
              <a:gd name="adj" fmla="val 14294916"/>
            </a:avLst>
          </a:prstGeom>
          <a:solidFill>
            <a:srgbClr val="325F7B"/>
          </a:solidFill>
          <a:ln/>
        </p:spPr>
      </p:sp>
      <p:sp>
        <p:nvSpPr>
          <p:cNvPr id="8" name="Text 4"/>
          <p:cNvSpPr/>
          <p:nvPr/>
        </p:nvSpPr>
        <p:spPr>
          <a:xfrm>
            <a:off x="1014413" y="2472214"/>
            <a:ext cx="6977062" cy="34332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Программа может быть признана реализованной успешно. Поставленные цели и задачи выполнены в полном объеме в 2023-2025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уч.годах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2025-2026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уч.году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март месяц на 80%. Сохранности контингента составляет от 92 до 95 %, что свидетельствуют о востребованности программы и комфортном психологическом климате в группе.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959287" y="6702028"/>
            <a:ext cx="7225427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Применяемая методика обучения и диагностики показала свою эффективность в развитии учащихся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29860" y="18326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1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86474" y="1685925"/>
            <a:ext cx="75533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«Анализ результатов показал, что программа способствует не только формированию прикладных навыков, но и успешной социализации детей. Коллективные проекты (например, создание панно) сплотили группу, научили детей договариваться и распределять обязанности».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379012" y="689610"/>
            <a:ext cx="639604" cy="639604"/>
          </a:xfrm>
          <a:prstGeom prst="roundRect">
            <a:avLst>
              <a:gd name="adj" fmla="val 14294916"/>
            </a:avLst>
          </a:prstGeom>
          <a:solidFill>
            <a:srgbClr val="325F7B"/>
          </a:solidFill>
          <a:ln/>
        </p:spPr>
      </p:sp>
      <p:sp>
        <p:nvSpPr>
          <p:cNvPr id="6" name="TextBox 5"/>
          <p:cNvSpPr txBox="1"/>
          <p:nvPr/>
        </p:nvSpPr>
        <p:spPr>
          <a:xfrm>
            <a:off x="1029860" y="18326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1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2260" y="19850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1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3519" y="6896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2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-200025"/>
            <a:ext cx="5486400" cy="8229600"/>
          </a:xfrm>
          <a:prstGeom prst="rect">
            <a:avLst/>
          </a:prstGeom>
        </p:spPr>
      </p:pic>
      <p:sp>
        <p:nvSpPr>
          <p:cNvPr id="3" name="Shape 2"/>
          <p:cNvSpPr/>
          <p:nvPr/>
        </p:nvSpPr>
        <p:spPr>
          <a:xfrm>
            <a:off x="549712" y="1009412"/>
            <a:ext cx="639604" cy="639604"/>
          </a:xfrm>
          <a:prstGeom prst="roundRect">
            <a:avLst>
              <a:gd name="adj" fmla="val 14294916"/>
            </a:avLst>
          </a:prstGeom>
          <a:solidFill>
            <a:srgbClr val="325F7B"/>
          </a:solidFill>
          <a:ln/>
        </p:spPr>
      </p:sp>
      <p:sp>
        <p:nvSpPr>
          <p:cNvPr id="5" name="TextBox 4"/>
          <p:cNvSpPr txBox="1"/>
          <p:nvPr/>
        </p:nvSpPr>
        <p:spPr>
          <a:xfrm>
            <a:off x="664219" y="10094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3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847725"/>
            <a:ext cx="7772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«Повысился уровень самостоятельности. Если в начале года 60% учащихся нуждались в постоянной помощи педагога при выполнении эскиза, то к концу года 80% справляются с композиционным решением самостоятельно».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hape 2"/>
          <p:cNvSpPr/>
          <p:nvPr/>
        </p:nvSpPr>
        <p:spPr>
          <a:xfrm>
            <a:off x="344417" y="4419600"/>
            <a:ext cx="639604" cy="639604"/>
          </a:xfrm>
          <a:prstGeom prst="roundRect">
            <a:avLst>
              <a:gd name="adj" fmla="val 14294916"/>
            </a:avLst>
          </a:prstGeom>
          <a:solidFill>
            <a:srgbClr val="325F7B"/>
          </a:solidFill>
          <a:ln/>
        </p:spPr>
      </p:sp>
      <p:sp>
        <p:nvSpPr>
          <p:cNvPr id="8" name="TextBox 7"/>
          <p:cNvSpPr txBox="1"/>
          <p:nvPr/>
        </p:nvSpPr>
        <p:spPr>
          <a:xfrm>
            <a:off x="467691" y="44196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4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4419600"/>
            <a:ext cx="7772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«Сформированы такие качества, </a:t>
            </a: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усидчивость и терпение (что критично для ДПИ). Учащиеся научились доводить начатое дело до конца, преодолевать трудности при сборке изделия».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19825" y="2476500"/>
            <a:ext cx="73152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 Согласно анализу и наблюдению в следующем учебном году будет  усилен блок по работе с кожей и мехом, а также увеличены количество часов на выполнение итоговых творческих проектов для развития индивидуального почерка учащихся».</a:t>
            </a:r>
            <a:endParaRPr lang="ru-RU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19825" y="990600"/>
            <a:ext cx="639604" cy="639604"/>
          </a:xfrm>
          <a:prstGeom prst="roundRect">
            <a:avLst>
              <a:gd name="adj" fmla="val 14294916"/>
            </a:avLst>
          </a:prstGeom>
          <a:solidFill>
            <a:srgbClr val="325F7B"/>
          </a:solidFill>
          <a:ln/>
        </p:spPr>
      </p:sp>
      <p:sp>
        <p:nvSpPr>
          <p:cNvPr id="6" name="TextBox 5"/>
          <p:cNvSpPr txBox="1"/>
          <p:nvPr/>
        </p:nvSpPr>
        <p:spPr>
          <a:xfrm>
            <a:off x="6341119" y="104542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5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33424" y="361950"/>
            <a:ext cx="1359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и победители конкурсов различных уровней за 2023-2026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год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81027" y="837438"/>
          <a:ext cx="13373099" cy="6103916"/>
        </p:xfrm>
        <a:graphic>
          <a:graphicData uri="http://schemas.openxmlformats.org/drawingml/2006/table">
            <a:tbl>
              <a:tblPr/>
              <a:tblGrid>
                <a:gridCol w="1609723"/>
                <a:gridCol w="1935652"/>
                <a:gridCol w="4484198"/>
                <a:gridCol w="1533525"/>
                <a:gridCol w="3810001"/>
              </a:tblGrid>
              <a:tr h="1882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Охват детей</a:t>
                      </a:r>
                      <a:endParaRPr lang="ru-RU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10">
                <a:tc row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республиканского конкурса «Сувениры Бурятии»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Курбатова Ульяна – диплом 2 степени в номинации «Декоративно-прикладное искусство»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республиканского конкурса «Сувениры Бурятии»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Жигжитова Виктория – диплом 1 степени в номинации «Декоративно-прикладное искусство»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Районный конкурс, посвященный Дню Матери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 Единственной маме на свете!»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Платонова София – 3 место, в номинации «Я и мама»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Районный конкурс, посвященный Дню Матери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 Единственной маме на свете!»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Кальсина Александра – 1 место, в номинации «Я и мама»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Районный конкурс «Ай, да Масленица!»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Платонова София – 1 место в номинации «Кукла Лакомка»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Районный конкурс «Ай, да Масленица!»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Дричиц Валерия – 1 место в номинации «Государыня Масленица»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4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Районный конкурс «Ай, да Масленица!»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Дричиц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Валерия – 1 место в номинации «Государыня Масленица»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Районный конкурс декоративно-художественного творчества «Новогодние чудеса»»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Объединение «Северные узоры» - 1 место в номинации «Чудеса своими руками»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Районный конкурс декоративно-художественного творчества «Новогодние чудеса»»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Захаров Роман – 2 место в номинации «Чудеса своими руками»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227">
                <a:tc gridSpan="3"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Всего мероприятий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- 4,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детей -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0"/>
            <a:ext cx="5029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7820" y="135255"/>
            <a:ext cx="9923317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Методики изучения результативности</a:t>
            </a:r>
          </a:p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02563" y="1029593"/>
            <a:ext cx="75250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Отслеживание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результатов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(Знания, Умения, Навыки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74073" y="1983700"/>
            <a:ext cx="896735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Оценивается, насколько ребенок освоил технологию работы с материалами и инструментами.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Педагогическое наблюдение: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Фиксируется, как ребенок организует рабочее место, соблюдает технику безопасности, как уверенно держит инструмент (кисть, иглу,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резак),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рационально ли расходует материал.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готового изделия (Критериальная оценка):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каждой работы разрабатываются конкретные критерии. Оценка может быть в баллах (например, от 1 до 5) или уровнях (высокий/средний/низкий).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Примерные критерии: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Техника исполнения: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(ровные строчки/стежки; подбор  бисера по размеру и цветовой гамме; симметричность деталей).</a:t>
            </a:r>
          </a:p>
          <a:p>
            <a:pPr lvl="1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Сложность конструкции: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соответствие работы этапу обучения.</a:t>
            </a:r>
          </a:p>
          <a:p>
            <a:pPr lvl="1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обработки: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(чистота работы, наличие обработки края, спрятанные нитки, отсутствие клеевых пятен и т.д.).</a:t>
            </a:r>
          </a:p>
          <a:p>
            <a:pPr lvl="1"/>
            <a:endParaRPr lang="ru-RU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4073" y="5527964"/>
            <a:ext cx="896735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lvl="1"/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Цветовое решение: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гармоничность подобранной цветовой гаммы.</a:t>
            </a:r>
          </a:p>
          <a:p>
            <a:pPr lvl="1"/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Композиция: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умение разместить объект на листе/форме/объеме.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Диагностические карты (Таблицы ЗУН):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Педагог ведет общую таблицу по группе, где отмечает освоение ключевых тем.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66750" y="247650"/>
          <a:ext cx="13477873" cy="6625994"/>
        </p:xfrm>
        <a:graphic>
          <a:graphicData uri="http://schemas.openxmlformats.org/drawingml/2006/table">
            <a:tbl>
              <a:tblPr/>
              <a:tblGrid>
                <a:gridCol w="1581150"/>
                <a:gridCol w="1851470"/>
                <a:gridCol w="483677"/>
                <a:gridCol w="4141853"/>
                <a:gridCol w="1676400"/>
                <a:gridCol w="3743323"/>
              </a:tblGrid>
              <a:tr h="222052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Охват детей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206"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Республиканский</a:t>
                      </a:r>
                      <a:endParaRPr lang="ru-RU" sz="14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 Открытый городской конкурс творческих работ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«Сагаалган – Белый месяц»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Туболиева София - сертификат участника в номинации декоративно-прикладное творчество» ( категория 7-9 лет)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2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Открытый городской конкурс творческих работ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Сагаалган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– Белый месяц»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Кузнецова Любовь - сертификат участника в номинации декоративно-прикладное творчество» ( категория 7-9 лет)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0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этап Всероссийского детского фестиваля народной культуры «Наследники традиций»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Ламажапова Дарима – диплом 1 степени в номинации «Народный  костюм»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0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II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Республиканский фестиваль «Детство и юность – прекрасные годы»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Смирнова Алина диплом 2 место в конкурсе  изобразительного искусства и художественно-прикладного творчества «Молодежь. Творчество. Современность»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2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 Открытый городской конкурс творческих работ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«Сагаалган-Белый месяц»»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Осорова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Татьяна - сертификат участника в номинации декоративно-прикладное творчество» ( категория 7-9 лет)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2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 Открытый городской конкурс творческих работ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«Сагаалган-Белый месяц»»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Смирнова Алина - сертификат участника в номинации декоративно-прикладное творчество» ( категория 7-9 лет)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9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2025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Calibri"/>
                          <a:cs typeface="Times New Roman"/>
                        </a:rPr>
                        <a:t>III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 Открытый городской конкурс творческих работ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«Сагаалган-Белый месяц»»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82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Жук Маргарита – диплом 2 степени в номинации декоративно-прикладное творчество» ( категория 7-9 лет)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052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Всего мероприятий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-3,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детей – 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19101" y="257174"/>
          <a:ext cx="13458824" cy="7342333"/>
        </p:xfrm>
        <a:graphic>
          <a:graphicData uri="http://schemas.openxmlformats.org/drawingml/2006/table">
            <a:tbl>
              <a:tblPr/>
              <a:tblGrid>
                <a:gridCol w="2690842"/>
                <a:gridCol w="518476"/>
                <a:gridCol w="5401281"/>
                <a:gridCol w="1019175"/>
                <a:gridCol w="3829050"/>
              </a:tblGrid>
              <a:tr h="200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Охват детей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row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Всероссийский:</a:t>
                      </a:r>
                      <a:endParaRPr lang="ru-RU" sz="16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2024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«Правила безопасности зимой»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Рогошова Ульяна –  диплом победителя 1 место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«Правила безопасности зимой»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Цыренова Аяна –  диплом победителя 1 место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«Правила безопасности зимой»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Ларионова Василиса –  диплом победителя 1 место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«Правила безопасности зимой»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Андриевская Эльвира –  диплом победителя 1 место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«Правила безопасности зимой»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Дурнева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Кристина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«Сталинград –город герой»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Платонова Анастасия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«Сталинград –город герой»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Хо-дун-фы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Ульяна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«Сталинград –город герой»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Курдюкова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Полина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Бубеева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Аделина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–  диплом победителя 2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Журавская Злата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Курдюкова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Полина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Тубалиева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Софья –  диплом победителя 2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Шнар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Ярослав  –  диплом победителя 2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Шнар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Мирраслава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–  диплом победителя 2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Бубеева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Даина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–  диплом победителя 2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«Блокада Ленинграда»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Танких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Мария –  диплом победителя 2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«Терроризм – угроза человечеству»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Меньшикова Кристина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Times New Roman"/>
                          <a:ea typeface="Calibri"/>
                          <a:cs typeface="Times New Roman"/>
                        </a:rPr>
                        <a:t>Всероссийская блиц-олимпиада «Терроризм – угроза человечеству»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Бубеева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Диана –  диплом победителя 1 место</a:t>
                      </a:r>
                      <a:endParaRPr lang="ru-RU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146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>
                          <a:latin typeface="Times New Roman"/>
                          <a:ea typeface="Calibri"/>
                          <a:cs typeface="Times New Roman"/>
                        </a:rPr>
                        <a:t>Всего мероприятий – 4, детей - 28</a:t>
                      </a:r>
                      <a:endParaRPr lang="ru-RU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871" marR="608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0100" y="1104899"/>
          <a:ext cx="13192125" cy="6451197"/>
        </p:xfrm>
        <a:graphic>
          <a:graphicData uri="http://schemas.openxmlformats.org/drawingml/2006/table">
            <a:tbl>
              <a:tblPr/>
              <a:tblGrid>
                <a:gridCol w="2270967"/>
                <a:gridCol w="2270967"/>
                <a:gridCol w="2883397"/>
                <a:gridCol w="2883397"/>
                <a:gridCol w="2883397"/>
              </a:tblGrid>
              <a:tr h="2811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50900" algn="ctr"/>
                          <a:tab pos="1702435" algn="r"/>
                        </a:tabLs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название мероприятия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Охват детей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6756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Международный: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Дистанционный конкурс «Синяя птица»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Васильева Нелли – диплом победителя  1 степени, в номинации</a:t>
                      </a:r>
                    </a:p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 Ремесла и народные промыслы»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2023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Международный конкурс «Палитра культур»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Еремеева Кристина  - лауреат в номинации «Декоративно-прикладное искусство»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2024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творческий конкурс «Мастерская талантов»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Торгонова Сабрина – диплом участника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22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творческий конкурс «Золотая осень»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Козулина Юлия – диплом участника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2025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творческий конкурс «Занимательный мир животных»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Курдюкова Полина – диплом участника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Международный творческий конкурс «Занимательный мир животных»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42975" indent="-942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Бадмаева Алтана – диплом участника</a:t>
                      </a: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68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 мероприятий – 5, детей – 18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958" marR="669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Cdo\Desktop\Визитка эрдынеева\image-10-03-26-10-38-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24494" y="524493"/>
            <a:ext cx="4195948" cy="31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do\Desktop\Визитка эрдынеева\image-10-03-26-10-38-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/>
          <a:stretch/>
        </p:blipFill>
        <p:spPr bwMode="auto">
          <a:xfrm>
            <a:off x="4643252" y="-1"/>
            <a:ext cx="5901422" cy="425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do\Desktop\Визитка эрдынеева\image-10-03-26-10-38-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86654" y="520535"/>
            <a:ext cx="4164279" cy="312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Cdo\Desktop\Визитка эрдынеева\image-10-03-26-10-38-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63781" y="3836351"/>
            <a:ext cx="5191327" cy="38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Cdo\Desktop\Визитка эрдынеева\image-10-03-26-10-38-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5850" y="3796658"/>
            <a:ext cx="5066220" cy="379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Cdo\Desktop\Визитка эрдынеева\image-10-03-26-10-38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75273" y="4232315"/>
            <a:ext cx="4602184" cy="345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do\Desktop\Визитка эрдынеева\image-10-03-26-10-3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5814" y="568037"/>
            <a:ext cx="4544290" cy="3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do\Desktop\Визитка эрдынеева\image-10-03-26-10-38-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9291" y="4214224"/>
            <a:ext cx="4650428" cy="34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Cdo\Desktop\Визитка эрдынеева\image-10-03-26-10-38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7589" y="615721"/>
            <a:ext cx="5123212" cy="38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109" y="587106"/>
            <a:ext cx="3514715" cy="351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4402" y="633416"/>
            <a:ext cx="4625367" cy="311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65" y="3968511"/>
            <a:ext cx="4000469" cy="400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82" y="633416"/>
            <a:ext cx="4333852" cy="321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06050" y="3968511"/>
            <a:ext cx="3329762" cy="395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124450" y="5362575"/>
            <a:ext cx="4895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Учебные занятия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1019175"/>
            <a:ext cx="5368925" cy="402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 descr="C:\Users\А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67775" y="1276350"/>
            <a:ext cx="5368925" cy="4026694"/>
          </a:xfrm>
          <a:prstGeom prst="rect">
            <a:avLst/>
          </a:prstGeom>
          <a:noFill/>
        </p:spPr>
      </p:pic>
      <p:pic>
        <p:nvPicPr>
          <p:cNvPr id="44037" name="Picture 5" descr="https://downloader.disk.yandex.ru/preview/d35af5d85e41dc16625d1d4d4ceafff97399419879cf238e39acb1e816dfc211/69b7b437/Z5QdtjlURWZV83NllHPhCcm1F_78HUnnFjdKfJLvHBr7Bcw80r7RooTbodbLRL70W3Zy9-MrPfVu-1Du6mg2zw%3D%3D?uid=0&amp;filename=photo_2025-01-25_13-27-03.jpg&amp;disposition=inline&amp;hash=&amp;limit=0&amp;content_type=image%2Fjpeg&amp;owner_uid=0&amp;tknv=v3&amp;size=1891x9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281" y="4299466"/>
            <a:ext cx="5026025" cy="37705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24251" y="495955"/>
            <a:ext cx="934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 мероприятий по воспитательной работе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downloader.disk.yandex.ru/preview/2d6118b53336cb6272ea7e0816adc8ef7a8c17a8e5a14c31be27ae15b221a618/69b7b437/d5c0HyCJd0X7ZdobyL2RG-ZvpmjeE5jecm7rxXPFk2VWUozCZ0bRGy324IlwWHeykAQ2e1w5JhNwZzIfLRQruQ%3D%3D?uid=0&amp;filename=photo_2025-01-25_13-29-46.jpg&amp;disposition=inline&amp;hash=&amp;limit=0&amp;content_type=image%2Fjpeg&amp;owner_uid=0&amp;tknv=v3&amp;size=1891x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216" y="443785"/>
            <a:ext cx="4523402" cy="2039065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C1BF3CE-7FE0-8295-D814-78511BF78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3362325"/>
            <a:ext cx="3397250" cy="3397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9C76FE-6E34-EA30-5402-63CBC523C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95512"/>
            <a:ext cx="3281008" cy="2187338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57555B01-37BE-48CA-C48B-EAB75920E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67" y="295512"/>
            <a:ext cx="3439831" cy="22939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72DC40B-CFCC-D265-6A00-3F0C5BC4C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02" y="2589450"/>
            <a:ext cx="3131672" cy="46960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64618" y="2999207"/>
            <a:ext cx="321471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2076450"/>
            <a:ext cx="70675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9200" cy="822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46172" y="322118"/>
            <a:ext cx="8271163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Отслеживание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результатов (Универсальные действия)</a:t>
            </a:r>
          </a:p>
          <a:p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способность ребенка применять знания на практике, планировать и контролировать свою деятельность.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Наблюдение за процессом работы:</a:t>
            </a:r>
            <a:endParaRPr lang="ru-RU" sz="2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Самоорганизация: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как быстро ребенок включился в работу, умеет ли планировать этапы ("сначала эскиз, потом детали, потом сборка").</a:t>
            </a:r>
          </a:p>
          <a:p>
            <a:pPr lvl="1"/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Самоконтроль: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замечает ли ошибки в процессе (криво приклеил, перекос в узоре) и исправляет ли их сам, или ждет указания педагога.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"Незаконченная работа":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Специально предложить ребенку закончить изделие на определенном этапе без подробной инструкции. Посмотреть, насколько он способен действовать по аналогии или применять ранее изученное в новой ситуации.</a:t>
            </a:r>
          </a:p>
          <a:p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Творческие задания (Вариативность):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Дать задание сделать не точную копию поделки педагога, а изменить что-то (цвет, форму, декор). Оценивается </a:t>
            </a:r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гибкость мышления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оригинальность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0"/>
            <a:ext cx="5029200" cy="822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818" y="421481"/>
            <a:ext cx="917517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Отслеживание личностных результатов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Оценивается динамика развития личностных качеств ребенка.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Карта наблюдения за эмоциональным состоянием: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Фиксация, с каким настроением ребенок приходит на занятие, как реагирует на неудачи (бросает, просит помощи, пробует снова), проявляет ли интерес к новым техникам.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Методика "Выбор деятельности":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На занятии с выбором задания (например, сделать сложный, но интересный элемент или простую поделку) фиксируется уровень притязаний и мотивации.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коммуникативных навыков: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(программа предполагает коллективные проекты). Как ребенок взаимодействует в группе при создании панно или инсталляции: лидер, исполнитель, конфликтует или помогает.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77981" y="270158"/>
          <a:ext cx="13632874" cy="7332690"/>
        </p:xfrm>
        <a:graphic>
          <a:graphicData uri="http://schemas.openxmlformats.org/drawingml/2006/table">
            <a:tbl>
              <a:tblPr/>
              <a:tblGrid>
                <a:gridCol w="860452"/>
                <a:gridCol w="1281621"/>
                <a:gridCol w="860452"/>
                <a:gridCol w="840071"/>
                <a:gridCol w="1175950"/>
                <a:gridCol w="1175950"/>
                <a:gridCol w="1417482"/>
                <a:gridCol w="1417482"/>
                <a:gridCol w="1348039"/>
                <a:gridCol w="1359362"/>
                <a:gridCol w="1359362"/>
                <a:gridCol w="536651"/>
              </a:tblGrid>
              <a:tr h="1731688"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Мониторинг </a:t>
                      </a:r>
                      <a:r>
                        <a:rPr lang="ru-RU" sz="16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метапредметных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 результатов обучения по дополнительной общеобразовательной программе: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«Чудесная мастерская»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Диагностическая карта 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Изучения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метапредметных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 результатов обучения по дополнительной общеобразовательной программе: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«Чудесная мастерская»  за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2023-2024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Объединение: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«Северные» узоры»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Руководитель: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Эрдыниева О.Б.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1,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 обучения: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первый.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Сроки проведения: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апрель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137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Фамилия ученика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Регулятивные УУД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Познавательные УУД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Коммуникативные УУД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5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Организация рабочего места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Соотношение действий с поставленной целью при выполнении работы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Само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контроль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выполнять символические действия моделирования и преобразования модели, работать с моделями (например, читать схемы)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Умение </a:t>
                      </a: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анализи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Times New Roman"/>
                          <a:cs typeface="Times New Roman"/>
                        </a:rPr>
                        <a:t>ровать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выполнять учебно-познавательные действия в материализованной и умственной форме, находить для их объяснения соответствующую речевую форму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формулировать собственные мнения и идеи,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аргументированно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 их излагать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выслушивать мнения и идеи товарищей, учитывать их при организации собственной деятельности и совместной работы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 доброжелательной форме комментировать и оценивать достижения товарищей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Дарима 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Арина 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Сарюна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Наранзая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Альбина 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Чаяна Н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Галина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Юмжана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Санжина Н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Алтана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Алена З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Наташа 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Руслана 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Дарима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Валентина 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91067" y="592668"/>
          <a:ext cx="13842999" cy="6964378"/>
        </p:xfrm>
        <a:graphic>
          <a:graphicData uri="http://schemas.openxmlformats.org/drawingml/2006/table">
            <a:tbl>
              <a:tblPr/>
              <a:tblGrid>
                <a:gridCol w="842774"/>
                <a:gridCol w="1096214"/>
                <a:gridCol w="1045526"/>
                <a:gridCol w="1045526"/>
                <a:gridCol w="1178675"/>
                <a:gridCol w="1178675"/>
                <a:gridCol w="1420765"/>
                <a:gridCol w="1420765"/>
                <a:gridCol w="1351164"/>
                <a:gridCol w="1362511"/>
                <a:gridCol w="1362511"/>
                <a:gridCol w="537893"/>
              </a:tblGrid>
              <a:tr h="1329926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Диагностическая карта 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Изучения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метапредметных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 результатов обучения по дополнительной общеобразовательной программе: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«Чудесная мастерская»  за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2024-2025уч.год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Объединение: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«Северные узоры»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Руководитель: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Эрдыниева О.Б.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1,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 обучения: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второй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Сроки проведения: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май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г.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23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Фамилия ученика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Регулятивные УУД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Познавательные УУД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Коммуникативные УУД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0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Организация рабочего места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Соотношение действий с поставленной целью при выполнении работы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Само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контроль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выполнять символические действия моделирования и преобразования модели, работать с моделями (например, читать схемы)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Умение анализи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ровать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выполнять учебно-познавательные действия в материализованной и умственной форме, находить для их объяснения соответствующую речевую форму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формулировать собственные мнения и идеи, аргументированно их излагать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выслушивать мнения и идеи товарищей, учитывать их при организации собственной деятельности и совместной работы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 доброжелательной форме комментировать и оценивать достижения товарищей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Дарима 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Арина 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Сарюна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Наранзая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Альбина 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Чаяна Н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Галина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Юмжана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Санжина Н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Алтана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0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Алена З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Наташа 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Руслана 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38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Дарима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9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Валентина 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 40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05466" y="135463"/>
          <a:ext cx="13224936" cy="7594609"/>
        </p:xfrm>
        <a:graphic>
          <a:graphicData uri="http://schemas.openxmlformats.org/drawingml/2006/table">
            <a:tbl>
              <a:tblPr/>
              <a:tblGrid>
                <a:gridCol w="371471"/>
                <a:gridCol w="1174596"/>
                <a:gridCol w="598366"/>
                <a:gridCol w="956001"/>
                <a:gridCol w="685527"/>
                <a:gridCol w="1077752"/>
                <a:gridCol w="698671"/>
                <a:gridCol w="1299112"/>
                <a:gridCol w="1235470"/>
                <a:gridCol w="931100"/>
                <a:gridCol w="1245848"/>
                <a:gridCol w="848064"/>
                <a:gridCol w="135610"/>
                <a:gridCol w="491837"/>
                <a:gridCol w="491837"/>
                <a:gridCol w="491837"/>
                <a:gridCol w="491837"/>
              </a:tblGrid>
              <a:tr h="1631075">
                <a:tc gridSpan="1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Диагностическая карта 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Изучения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метапредметных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 результатов обучения по дополнительной общеобразовательной программе: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«Чудесная мастерская»  за 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2025-2026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Объединение: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«Северные узоры»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Руководитель: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Жрдыниева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О.Б.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Группа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1, 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год обучения: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третий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Сроки проведения: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март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2026г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5105" marR="5510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5105" marR="5510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5105" marR="5510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7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№ п/п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Times New Roman"/>
                          <a:cs typeface="Times New Roman"/>
                        </a:rPr>
                        <a:t>Фамилия ученика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Times New Roman"/>
                          <a:cs typeface="Times New Roman"/>
                        </a:rPr>
                        <a:t>Организация рабочего места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Соотношение действий с поставленной целью при выполнении работы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Само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контроль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выполнять символические действия моделирования и преобразования модели, работать с моделями (например, читать схемы)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Умение анализи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Times New Roman"/>
                          <a:cs typeface="Times New Roman"/>
                        </a:rPr>
                        <a:t>ровать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выполнять учебно-познавательные действия в материализованной и умственной форме, находить для их объяснения соответствующую речевую форму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формулировать собственные мнения и идеи, аргументированно их излагать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выслушивать мнения и идеи товарищей, учитывать их при организации собственной деятельности и совместной работы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в доброжелательной форме комментировать и оценивать достижения товарищей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0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Дарима 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Арина 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Сарюна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Наранзая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Альбина Р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Чаяна Н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Галина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Юмжана Д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Санжина Н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Алтана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39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Алена З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Times New Roman"/>
                          <a:cs typeface="Times New Roman"/>
                        </a:rPr>
                        <a:t> 42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Наташа М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Руслана О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Дарима Ц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279390" algn="l"/>
                        </a:tabLs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Валентина Т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4 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Times New Roman"/>
                          <a:cs typeface="Times New Roman"/>
                        </a:rPr>
                        <a:t> 42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105" marR="5510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61067" y="347134"/>
          <a:ext cx="12268199" cy="454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19200" y="5249333"/>
            <a:ext cx="12640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мониторинга изучения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результатов обучения по дополнительной общеобразовательной программе «Чудесная мастерская»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2023 – 2026  учебные года показал: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2023-2024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– 6,6 % (1 человека) обучающихся имеют высокий уровень,80 % (12 человек) – средний,  низкий -13,3% (2 человека)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2024-2025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-53,3 % (8 человек) обучающихся имеют высокий уровень, 46,6 % (7 человека) – средний.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2025-2026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-93,3  % (14 человек) обучающихся имеют высокий уровень, 6,6  % (1 человек) – средний.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45636" y="7616536"/>
            <a:ext cx="2784764" cy="6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5791200" y="457200"/>
            <a:ext cx="83819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Мониторинг личностного развития учащихся объединения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«Северные узоры».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91199" y="1485900"/>
          <a:ext cx="8181975" cy="5904312"/>
        </p:xfrm>
        <a:graphic>
          <a:graphicData uri="http://schemas.openxmlformats.org/drawingml/2006/table">
            <a:tbl>
              <a:tblPr/>
              <a:tblGrid>
                <a:gridCol w="3234675"/>
                <a:gridCol w="3234675"/>
                <a:gridCol w="554516"/>
                <a:gridCol w="1158109"/>
              </a:tblGrid>
              <a:tr h="1017578"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Показатели (оцениваемые параметры)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Степень выраженности оцениваемого качества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Возможное кол-во баллов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Методы диагностики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5975">
                <a:tc gridSpan="4"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Организационно-волевые качества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344"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Терпение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терпения хватает меньше, чем на ½ занятия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1-2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наблюдение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терпения хватает больше, чем на ½ занятия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3-4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1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терпения хватает на все занятие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4-5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950"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Calibri"/>
                          <a:ea typeface="Times New Roman"/>
                          <a:cs typeface="Times New Roman"/>
                        </a:rPr>
                        <a:t>Воля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волевые усилия ребенка побуждаются извне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1-2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наблюдение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иногда - самим ребенком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3-4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всегда - самим ребенком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4-5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95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Самоконтроль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ребенок постоянно действует под воздействием контроля извне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1-2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наблюдение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9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периодически контролирует себя сам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3-4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постоянно контролирует себя сам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4-5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172">
                <a:tc gridSpan="4">
                  <a:txBody>
                    <a:bodyPr/>
                    <a:lstStyle/>
                    <a:p>
                      <a:pPr marR="54610"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Times New Roman"/>
                          <a:cs typeface="Times New Roman"/>
                        </a:rPr>
                        <a:t>Ориентационные качества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975"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Самооценка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завышенная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1-2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анкетирование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заниженная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3-4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нормальная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4-5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950"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latin typeface="Calibri"/>
                          <a:ea typeface="Times New Roman"/>
                          <a:cs typeface="Times New Roman"/>
                        </a:rPr>
                        <a:t>Интерес к занятиям в детском объединении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интерес к занятиям продиктован ребенку извне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1-2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тестирование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9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интерес периодически поддерживается самим ребенком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3-4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12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поддерживается ребенком самостоятельно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461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4-5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227776" y="7537358"/>
            <a:ext cx="53942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095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Высокий уровень – 4,1 – 5б., средний – 3,5-4 б, низкий – 2-3,4 б.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5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3091</Words>
  <Application>Microsoft Office PowerPoint</Application>
  <PresentationFormat>Произвольный</PresentationFormat>
  <Paragraphs>1320</Paragraphs>
  <Slides>28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MuseoModerno Medium</vt:lpstr>
      <vt:lpstr>Times New Roman</vt:lpstr>
      <vt:lpstr>Source Sans 3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</dc:creator>
  <cp:lastModifiedBy>Cdo</cp:lastModifiedBy>
  <cp:revision>30</cp:revision>
  <dcterms:created xsi:type="dcterms:W3CDTF">2026-03-10T06:52:54Z</dcterms:created>
  <dcterms:modified xsi:type="dcterms:W3CDTF">2026-03-16T05:49:43Z</dcterms:modified>
</cp:coreProperties>
</file>